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417320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360" y="2743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JOURNEY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1546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Start mit atwork</a:t>
            </a:r>
            <a:endParaRPr lang="en-US" sz="46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4297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FE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Übergabe bis zur messbaren Wirkung – Schritt für Schritt.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371600" cy="38404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Launch Journey im Überblick</a:t>
            </a:r>
            <a:endParaRPr lang="en-US" sz="29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691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Vorbereiten · befragen · verstehen · handeln · Wirkung messen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548640" y="2286000"/>
            <a:ext cx="5212080" cy="3246120"/>
          </a:xfrm>
          <a:prstGeom prst="roundRect">
            <a:avLst>
              <a:gd name="adj" fmla="val 2817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" y="248716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868680" y="2926080"/>
            <a:ext cx="502920" cy="50292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68680" y="2926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554480" y="290779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554480" y="320040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&amp; Listening-Strategie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868680" y="3749040"/>
            <a:ext cx="502920" cy="50292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3749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1554480" y="373075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554480" y="402336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Plattform startklar machen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868680" y="4572000"/>
            <a:ext cx="502920" cy="50292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8680" y="4572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554480" y="455371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554480" y="484632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Starten &amp; live auswerten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6309360" y="2286000"/>
            <a:ext cx="5349240" cy="3246120"/>
          </a:xfrm>
          <a:prstGeom prst="roundRect">
            <a:avLst>
              <a:gd name="adj" fmla="val 2817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629400" y="24871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 · ANALYTICS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629400" y="2880360"/>
            <a:ext cx="402336" cy="402336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629400" y="28803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7178040" y="289864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9418320" y="291693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629400" y="3502152"/>
            <a:ext cx="402336" cy="402336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629400" y="35021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7178040" y="35204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9418320" y="353872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629400" y="4123944"/>
            <a:ext cx="402336" cy="402336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629400" y="41239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7178040" y="41422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300" dirty="0"/>
          </a:p>
        </p:txBody>
      </p:sp>
      <p:sp>
        <p:nvSpPr>
          <p:cNvPr id="32" name="Text 29"/>
          <p:cNvSpPr txBox="1"/>
          <p:nvPr/>
        </p:nvSpPr>
        <p:spPr>
          <a:xfrm>
            <a:off x="9418320" y="4160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wäre wenn?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6629400" y="4745736"/>
            <a:ext cx="402336" cy="402336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6629400" y="47457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7178040" y="4764024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9418320" y="478231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tun?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5742432" y="356616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3000" dirty="0"/>
          </a:p>
        </p:txBody>
      </p:sp>
      <p:sp>
        <p:nvSpPr>
          <p:cNvPr id="38" name="Shape 35"/>
          <p:cNvSpPr/>
          <p:nvPr/>
        </p:nvSpPr>
        <p:spPr>
          <a:xfrm>
            <a:off x="548640" y="5715000"/>
            <a:ext cx="11109960" cy="685800"/>
          </a:xfrm>
          <a:prstGeom prst="roundRect">
            <a:avLst>
              <a:gd name="adj" fmla="val 13333"/>
            </a:avLst>
          </a:prstGeom>
          <a:solidFill>
            <a:srgbClr val="0D25FF"/>
          </a:solidFill>
          <a:ln/>
        </p:spPr>
      </p:sp>
      <p:sp>
        <p:nvSpPr>
          <p:cNvPr id="39" name="Shape 36"/>
          <p:cNvSpPr/>
          <p:nvPr/>
        </p:nvSpPr>
        <p:spPr>
          <a:xfrm>
            <a:off x="777240" y="5870448"/>
            <a:ext cx="365760" cy="3657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777240" y="5870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1" name="Text 38"/>
          <p:cNvSpPr txBox="1"/>
          <p:nvPr/>
        </p:nvSpPr>
        <p:spPr>
          <a:xfrm>
            <a:off x="1325880" y="5715000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ROI:  People-Wirkung wird betriebswirtschaftlich messbar – Umfrageergebnisse verknüpft mit HR-KPIs.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4160520" y="548640"/>
            <a:ext cx="548640" cy="54864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4160520" y="548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4910328" y="502920"/>
            <a:ext cx="6839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2900" dirty="0"/>
          </a:p>
        </p:txBody>
      </p:sp>
      <p:sp>
        <p:nvSpPr>
          <p:cNvPr id="36" name="Text 33"/>
          <p:cNvSpPr txBox="1"/>
          <p:nvPr/>
        </p:nvSpPr>
        <p:spPr>
          <a:xfrm>
            <a:off x="4160520" y="137160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&amp; Listening-Strategie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160520" y="205740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4526280" y="196596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Nahtlose Übergabe</a:t>
            </a:r>
            <a:endParaRPr lang="en-US" sz="1450" dirty="0"/>
          </a:p>
        </p:txBody>
      </p:sp>
      <p:sp>
        <p:nvSpPr>
          <p:cNvPr id="39" name="Text 36"/>
          <p:cNvSpPr txBox="1"/>
          <p:nvPr/>
        </p:nvSpPr>
        <p:spPr>
          <a:xfrm>
            <a:off x="4526280" y="230428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Punkte aus den Sales-Gesprächen gehen an Ihr Customer-Success-Team.</a:t>
            </a:r>
            <a:endParaRPr lang="en-US" sz="1250" dirty="0"/>
          </a:p>
        </p:txBody>
      </p:sp>
      <p:sp>
        <p:nvSpPr>
          <p:cNvPr id="40" name="Shape 37"/>
          <p:cNvSpPr/>
          <p:nvPr/>
        </p:nvSpPr>
        <p:spPr>
          <a:xfrm>
            <a:off x="4160520" y="2990088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526280" y="2898648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Prioritäten im Fokus</a:t>
            </a:r>
            <a:endParaRPr lang="en-US" sz="1450" dirty="0"/>
          </a:p>
        </p:txBody>
      </p:sp>
      <p:sp>
        <p:nvSpPr>
          <p:cNvPr id="42" name="Text 39"/>
          <p:cNvSpPr txBox="1"/>
          <p:nvPr/>
        </p:nvSpPr>
        <p:spPr>
          <a:xfrm>
            <a:off x="4526280" y="3236976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 verstehen Ihre strategischen Ziele und gestalten die Zusammenarbeit massgeschneidert.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4160520" y="3922776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4526280" y="3831336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Listening-Strategie</a:t>
            </a:r>
            <a:endParaRPr lang="en-US" sz="1450" dirty="0"/>
          </a:p>
        </p:txBody>
      </p:sp>
      <p:sp>
        <p:nvSpPr>
          <p:cNvPr id="45" name="Text 42"/>
          <p:cNvSpPr txBox="1"/>
          <p:nvPr/>
        </p:nvSpPr>
        <p:spPr>
          <a:xfrm>
            <a:off x="4526280" y="4169664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und Häufigkeit der Umfragen sowie die Kommunikation an die Mitarbeitenden.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4160520" y="548640"/>
            <a:ext cx="548640" cy="54864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4160520" y="548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4910328" y="502920"/>
            <a:ext cx="6839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2900" dirty="0"/>
          </a:p>
        </p:txBody>
      </p:sp>
      <p:sp>
        <p:nvSpPr>
          <p:cNvPr id="36" name="Text 33"/>
          <p:cNvSpPr txBox="1"/>
          <p:nvPr/>
        </p:nvSpPr>
        <p:spPr>
          <a:xfrm>
            <a:off x="4160520" y="137160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bereit für die erste Umfrage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160520" y="205740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4526280" y="196596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Onboarding-Meeting</a:t>
            </a:r>
            <a:endParaRPr lang="en-US" sz="1450" dirty="0"/>
          </a:p>
        </p:txBody>
      </p:sp>
      <p:sp>
        <p:nvSpPr>
          <p:cNvPr id="39" name="Text 36"/>
          <p:cNvSpPr txBox="1"/>
          <p:nvPr/>
        </p:nvSpPr>
        <p:spPr>
          <a:xfrm>
            <a:off x="4526280" y="230428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der Umfrage, wichtige Meilensteine und Fristen werden festgelegt.</a:t>
            </a:r>
            <a:endParaRPr lang="en-US" sz="1250" dirty="0"/>
          </a:p>
        </p:txBody>
      </p:sp>
      <p:sp>
        <p:nvSpPr>
          <p:cNvPr id="40" name="Shape 37"/>
          <p:cNvSpPr/>
          <p:nvPr/>
        </p:nvSpPr>
        <p:spPr>
          <a:xfrm>
            <a:off x="4160520" y="2990088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526280" y="2898648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Plattform gemeinsam einrichten</a:t>
            </a:r>
            <a:endParaRPr lang="en-US" sz="1450" dirty="0"/>
          </a:p>
        </p:txBody>
      </p:sp>
      <p:sp>
        <p:nvSpPr>
          <p:cNvPr id="42" name="Text 39"/>
          <p:cNvSpPr txBox="1"/>
          <p:nvPr/>
        </p:nvSpPr>
        <p:spPr>
          <a:xfrm>
            <a:off x="4526280" y="3236976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Bereit, um Ihre erste Umfrage zu starten.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4160520" y="3922776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4526280" y="3831336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&amp; Struktur</a:t>
            </a:r>
            <a:endParaRPr lang="en-US" sz="1450" dirty="0"/>
          </a:p>
        </p:txBody>
      </p:sp>
      <p:sp>
        <p:nvSpPr>
          <p:cNvPr id="45" name="Text 42"/>
          <p:cNvSpPr txBox="1"/>
          <p:nvPr/>
        </p:nvSpPr>
        <p:spPr>
          <a:xfrm>
            <a:off x="4526280" y="4169664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Mitarbeiterdaten, Kreisstruktur, Benachrichtigungen und Fragebogen.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4160520" y="548640"/>
            <a:ext cx="548640" cy="54864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4160520" y="548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35" name="Text 32"/>
          <p:cNvSpPr txBox="1"/>
          <p:nvPr/>
        </p:nvSpPr>
        <p:spPr>
          <a:xfrm>
            <a:off x="4910328" y="502920"/>
            <a:ext cx="68397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2900" dirty="0"/>
          </a:p>
        </p:txBody>
      </p:sp>
      <p:sp>
        <p:nvSpPr>
          <p:cNvPr id="36" name="Text 33"/>
          <p:cNvSpPr txBox="1"/>
          <p:nvPr/>
        </p:nvSpPr>
        <p:spPr>
          <a:xfrm>
            <a:off x="4160520" y="137160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Starten &amp; live auswerten</a:t>
            </a:r>
            <a:endParaRPr lang="en-US" sz="1400" dirty="0"/>
          </a:p>
        </p:txBody>
      </p:sp>
      <p:sp>
        <p:nvSpPr>
          <p:cNvPr id="37" name="Shape 34"/>
          <p:cNvSpPr/>
          <p:nvPr/>
        </p:nvSpPr>
        <p:spPr>
          <a:xfrm>
            <a:off x="4160520" y="205740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4526280" y="196596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 festlegen</a:t>
            </a:r>
            <a:endParaRPr lang="en-US" sz="1450" dirty="0"/>
          </a:p>
        </p:txBody>
      </p:sp>
      <p:sp>
        <p:nvSpPr>
          <p:cNvPr id="39" name="Text 36"/>
          <p:cNvSpPr txBox="1"/>
          <p:nvPr/>
        </p:nvSpPr>
        <p:spPr>
          <a:xfrm>
            <a:off x="4526280" y="230428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 hohe Teilnahmequote während der Laufzeit.</a:t>
            </a:r>
            <a:endParaRPr lang="en-US" sz="1250" dirty="0"/>
          </a:p>
        </p:txBody>
      </p:sp>
      <p:sp>
        <p:nvSpPr>
          <p:cNvPr id="40" name="Shape 37"/>
          <p:cNvSpPr/>
          <p:nvPr/>
        </p:nvSpPr>
        <p:spPr>
          <a:xfrm>
            <a:off x="4160520" y="310896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4526280" y="301752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Realtime-Dashboard</a:t>
            </a:r>
            <a:endParaRPr lang="en-US" sz="1450" dirty="0"/>
          </a:p>
        </p:txBody>
      </p:sp>
      <p:sp>
        <p:nvSpPr>
          <p:cNvPr id="42" name="Text 39"/>
          <p:cNvSpPr txBox="1"/>
          <p:nvPr/>
        </p:nvSpPr>
        <p:spPr>
          <a:xfrm>
            <a:off x="4526280" y="335584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Auswertungen schon während die Umfrage läuft.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160520" y="56692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160520" y="8686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Daten zu Wirkung: die 4 Analytics-Stufen</a:t>
            </a:r>
            <a:endParaRPr lang="en-US" sz="2800" dirty="0"/>
          </a:p>
        </p:txBody>
      </p:sp>
      <p:sp>
        <p:nvSpPr>
          <p:cNvPr id="35" name="Shape 32"/>
          <p:cNvSpPr/>
          <p:nvPr/>
        </p:nvSpPr>
        <p:spPr>
          <a:xfrm>
            <a:off x="4160520" y="1920240"/>
            <a:ext cx="1787652" cy="2286000"/>
          </a:xfrm>
          <a:prstGeom prst="roundRect">
            <a:avLst>
              <a:gd name="adj" fmla="val 5115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343400" y="2121408"/>
            <a:ext cx="457200" cy="45720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343400" y="21214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38" name="Text 35"/>
          <p:cNvSpPr txBox="1"/>
          <p:nvPr/>
        </p:nvSpPr>
        <p:spPr>
          <a:xfrm>
            <a:off x="4343400" y="2697480"/>
            <a:ext cx="14218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3017520"/>
            <a:ext cx="14218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passiert?</a:t>
            </a:r>
            <a:endParaRPr lang="en-US" sz="110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3337560"/>
            <a:ext cx="14218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Dashboard, Reports, Heatmap, Health Check.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5893308" y="2651760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42" name="Shape 39"/>
          <p:cNvSpPr/>
          <p:nvPr/>
        </p:nvSpPr>
        <p:spPr>
          <a:xfrm>
            <a:off x="6094476" y="1920240"/>
            <a:ext cx="1787652" cy="2286000"/>
          </a:xfrm>
          <a:prstGeom prst="roundRect">
            <a:avLst>
              <a:gd name="adj" fmla="val 5115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277356" y="2121408"/>
            <a:ext cx="457200" cy="45720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6277356" y="21214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45" name="Text 42"/>
          <p:cNvSpPr txBox="1"/>
          <p:nvPr/>
        </p:nvSpPr>
        <p:spPr>
          <a:xfrm>
            <a:off x="6277356" y="2697480"/>
            <a:ext cx="14218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400" dirty="0"/>
          </a:p>
        </p:txBody>
      </p:sp>
      <p:sp>
        <p:nvSpPr>
          <p:cNvPr id="46" name="Text 43"/>
          <p:cNvSpPr txBox="1"/>
          <p:nvPr/>
        </p:nvSpPr>
        <p:spPr>
          <a:xfrm>
            <a:off x="6277356" y="3017520"/>
            <a:ext cx="14218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</a:t>
            </a:r>
            <a:endParaRPr lang="en-US" sz="1100" dirty="0"/>
          </a:p>
        </p:txBody>
      </p:sp>
      <p:sp>
        <p:nvSpPr>
          <p:cNvPr id="47" name="Text 44"/>
          <p:cNvSpPr txBox="1"/>
          <p:nvPr/>
        </p:nvSpPr>
        <p:spPr>
          <a:xfrm>
            <a:off x="6277356" y="3337560"/>
            <a:ext cx="14218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Impact-Tabelle: die wirksamsten Treiber.</a:t>
            </a:r>
            <a:endParaRPr lang="en-US" sz="1050" dirty="0"/>
          </a:p>
        </p:txBody>
      </p:sp>
      <p:sp>
        <p:nvSpPr>
          <p:cNvPr id="48" name="Text 45"/>
          <p:cNvSpPr txBox="1"/>
          <p:nvPr/>
        </p:nvSpPr>
        <p:spPr>
          <a:xfrm>
            <a:off x="7827264" y="2651760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49" name="Shape 46"/>
          <p:cNvSpPr/>
          <p:nvPr/>
        </p:nvSpPr>
        <p:spPr>
          <a:xfrm>
            <a:off x="8028432" y="1920240"/>
            <a:ext cx="1787652" cy="2286000"/>
          </a:xfrm>
          <a:prstGeom prst="roundRect">
            <a:avLst>
              <a:gd name="adj" fmla="val 5115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211312" y="2121408"/>
            <a:ext cx="457200" cy="45720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51" name="Text 48"/>
          <p:cNvSpPr txBox="1"/>
          <p:nvPr/>
        </p:nvSpPr>
        <p:spPr>
          <a:xfrm>
            <a:off x="8211312" y="21214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52" name="Text 49"/>
          <p:cNvSpPr txBox="1"/>
          <p:nvPr/>
        </p:nvSpPr>
        <p:spPr>
          <a:xfrm>
            <a:off x="8211312" y="2697480"/>
            <a:ext cx="14218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400" dirty="0"/>
          </a:p>
        </p:txBody>
      </p:sp>
      <p:sp>
        <p:nvSpPr>
          <p:cNvPr id="53" name="Text 50"/>
          <p:cNvSpPr txBox="1"/>
          <p:nvPr/>
        </p:nvSpPr>
        <p:spPr>
          <a:xfrm>
            <a:off x="8211312" y="3017520"/>
            <a:ext cx="14218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wäre wenn?</a:t>
            </a:r>
            <a:endParaRPr lang="en-US" sz="1100" dirty="0"/>
          </a:p>
        </p:txBody>
      </p:sp>
      <p:sp>
        <p:nvSpPr>
          <p:cNvPr id="54" name="Text 51"/>
          <p:cNvSpPr txBox="1"/>
          <p:nvPr/>
        </p:nvSpPr>
        <p:spPr>
          <a:xfrm>
            <a:off x="8211312" y="3337560"/>
            <a:ext cx="14218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von Soll-Werten.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9761220" y="2651760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000" dirty="0"/>
          </a:p>
        </p:txBody>
      </p:sp>
      <p:sp>
        <p:nvSpPr>
          <p:cNvPr id="56" name="Shape 53"/>
          <p:cNvSpPr/>
          <p:nvPr/>
        </p:nvSpPr>
        <p:spPr>
          <a:xfrm>
            <a:off x="9962388" y="1920240"/>
            <a:ext cx="1787652" cy="2286000"/>
          </a:xfrm>
          <a:prstGeom prst="roundRect">
            <a:avLst>
              <a:gd name="adj" fmla="val 5115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10145268" y="2121408"/>
            <a:ext cx="457200" cy="457200"/>
          </a:xfrm>
          <a:prstGeom prst="ellipse">
            <a:avLst/>
          </a:prstGeom>
          <a:solidFill>
            <a:srgbClr val="0D25FF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10145268" y="21214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59" name="Text 56"/>
          <p:cNvSpPr txBox="1"/>
          <p:nvPr/>
        </p:nvSpPr>
        <p:spPr>
          <a:xfrm>
            <a:off x="10145268" y="2697480"/>
            <a:ext cx="14218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400" dirty="0"/>
          </a:p>
        </p:txBody>
      </p:sp>
      <p:sp>
        <p:nvSpPr>
          <p:cNvPr id="60" name="Text 57"/>
          <p:cNvSpPr txBox="1"/>
          <p:nvPr/>
        </p:nvSpPr>
        <p:spPr>
          <a:xfrm>
            <a:off x="10145268" y="3017520"/>
            <a:ext cx="14218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tun?</a:t>
            </a:r>
            <a:endParaRPr lang="en-US" sz="1100" dirty="0"/>
          </a:p>
        </p:txBody>
      </p:sp>
      <p:sp>
        <p:nvSpPr>
          <p:cNvPr id="61" name="Text 58"/>
          <p:cNvSpPr txBox="1"/>
          <p:nvPr/>
        </p:nvSpPr>
        <p:spPr>
          <a:xfrm>
            <a:off x="10145268" y="3337560"/>
            <a:ext cx="14218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KI-Aktionspläne &amp; Deep Dives.</a:t>
            </a:r>
            <a:endParaRPr lang="en-US" sz="1050" dirty="0"/>
          </a:p>
        </p:txBody>
      </p:sp>
      <p:sp>
        <p:nvSpPr>
          <p:cNvPr id="62" name="Shape 59"/>
          <p:cNvSpPr/>
          <p:nvPr/>
        </p:nvSpPr>
        <p:spPr>
          <a:xfrm>
            <a:off x="4160520" y="4617720"/>
            <a:ext cx="7589520" cy="1051560"/>
          </a:xfrm>
          <a:prstGeom prst="roundRect">
            <a:avLst>
              <a:gd name="adj" fmla="val 8696"/>
            </a:avLst>
          </a:prstGeom>
          <a:solidFill>
            <a:srgbClr val="0D25FF"/>
          </a:solidFill>
          <a:ln/>
        </p:spPr>
      </p:sp>
      <p:sp>
        <p:nvSpPr>
          <p:cNvPr id="63" name="Text 60"/>
          <p:cNvSpPr txBox="1"/>
          <p:nvPr/>
        </p:nvSpPr>
        <p:spPr>
          <a:xfrm>
            <a:off x="4480560" y="4773168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Ergebnis: messbarer ROI</a:t>
            </a:r>
            <a:endParaRPr lang="en-US" sz="1600" dirty="0"/>
          </a:p>
        </p:txBody>
      </p:sp>
      <p:sp>
        <p:nvSpPr>
          <p:cNvPr id="64" name="Text 61"/>
          <p:cNvSpPr txBox="1"/>
          <p:nvPr/>
        </p:nvSpPr>
        <p:spPr>
          <a:xfrm>
            <a:off x="4480560" y="5138928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DFE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Umfrageergebnisse werden mit HR-KPIs (Fluktuation, Absenzen, Überstunden) verknüpft – so wird die betriebswirtschaftliche Wirkung sichtbar.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160520" y="56692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VERSTEHEN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160520" y="8686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&amp; Diagnostic</a:t>
            </a:r>
            <a:endParaRPr lang="en-US" sz="2800" dirty="0"/>
          </a:p>
        </p:txBody>
      </p:sp>
      <p:sp>
        <p:nvSpPr>
          <p:cNvPr id="35" name="Text 32"/>
          <p:cNvSpPr txBox="1"/>
          <p:nvPr/>
        </p:nvSpPr>
        <p:spPr>
          <a:xfrm>
            <a:off x="4160520" y="141732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Screen, zwei Stufen: die Dimensionen im Überblick und die Impact-Tabelle dahinter.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4160520" y="1920240"/>
            <a:ext cx="7260336" cy="4048900"/>
          </a:xfrm>
          <a:prstGeom prst="roundRect">
            <a:avLst>
              <a:gd name="adj" fmla="val 2258"/>
            </a:avLst>
          </a:prstGeom>
          <a:solidFill>
            <a:srgbClr val="FFFFFF"/>
          </a:solidFill>
          <a:ln w="12700">
            <a:solidFill>
              <a:srgbClr val="E6E7F5"/>
            </a:solidFill>
            <a:prstDash val="solid"/>
          </a:ln>
          <a:effectLst>
            <a:outerShdw sx="100000" sy="100000" kx="0" ky="0" algn="bl" rotWithShape="0" blurRad="114300" dist="50800" dir="5400000">
              <a:srgbClr val="8A8FB0">
                <a:alpha val="30000"/>
              </a:srgbClr>
            </a:outerShdw>
          </a:effectLst>
        </p:spPr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029968"/>
            <a:ext cx="7040880" cy="3829444"/>
          </a:xfrm>
          <a:prstGeom prst="rect">
            <a:avLst/>
          </a:prstGeom>
        </p:spPr>
      </p:pic>
      <p:sp>
        <p:nvSpPr>
          <p:cNvPr id="38" name="Text 34"/>
          <p:cNvSpPr txBox="1"/>
          <p:nvPr/>
        </p:nvSpPr>
        <p:spPr>
          <a:xfrm>
            <a:off x="4160520" y="598932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Descriptive: Dimensionen (Ringe)  ·  Diagnostic: Impact-Tabelle zeigt die wirksamsten Subdimensionen je Dimension.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160520" y="56692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VORHERSAGEN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160520" y="8686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· Simulation</a:t>
            </a:r>
            <a:endParaRPr lang="en-US" sz="2800" dirty="0"/>
          </a:p>
        </p:txBody>
      </p:sp>
      <p:sp>
        <p:nvSpPr>
          <p:cNvPr id="35" name="Text 32"/>
          <p:cNvSpPr txBox="1"/>
          <p:nvPr/>
        </p:nvSpPr>
        <p:spPr>
          <a:xfrm>
            <a:off x="4160520" y="141732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Soll-Werte setzen und die Auswirkung auf den HR-KPI direkt simulieren.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4160520" y="1920240"/>
            <a:ext cx="7260336" cy="3924892"/>
          </a:xfrm>
          <a:prstGeom prst="roundRect">
            <a:avLst>
              <a:gd name="adj" fmla="val 2330"/>
            </a:avLst>
          </a:prstGeom>
          <a:solidFill>
            <a:srgbClr val="FFFFFF"/>
          </a:solidFill>
          <a:ln w="12700">
            <a:solidFill>
              <a:srgbClr val="E6E7F5"/>
            </a:solidFill>
            <a:prstDash val="solid"/>
          </a:ln>
          <a:effectLst>
            <a:outerShdw sx="100000" sy="100000" kx="0" ky="0" algn="bl" rotWithShape="0" blurRad="114300" dist="50800" dir="5400000">
              <a:srgbClr val="8A8FB0">
                <a:alpha val="30000"/>
              </a:srgbClr>
            </a:outerShdw>
          </a:effectLst>
        </p:spPr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029968"/>
            <a:ext cx="7040880" cy="3705436"/>
          </a:xfrm>
          <a:prstGeom prst="rect">
            <a:avLst/>
          </a:prstGeom>
        </p:spPr>
      </p:pic>
      <p:sp>
        <p:nvSpPr>
          <p:cNvPr id="38" name="Text 34"/>
          <p:cNvSpPr txBox="1"/>
          <p:nvPr/>
        </p:nvSpPr>
        <p:spPr>
          <a:xfrm>
            <a:off x="4160520" y="594360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„Desired Score“ &amp; „Improve it“: z. B. Engagement 4.2 → 4.5 (+0.3) – so werden Auswirkungen geplanter Massnahmen sichtbar.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160520" y="56692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HANDELN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160520" y="8686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 · Action &amp; Deep Dive</a:t>
            </a:r>
            <a:endParaRPr lang="en-US" sz="2800" dirty="0"/>
          </a:p>
        </p:txBody>
      </p:sp>
      <p:sp>
        <p:nvSpPr>
          <p:cNvPr id="35" name="Shape 32"/>
          <p:cNvSpPr/>
          <p:nvPr/>
        </p:nvSpPr>
        <p:spPr>
          <a:xfrm>
            <a:off x="4160520" y="201168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4526280" y="192024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Massnahmen priorisieren</a:t>
            </a:r>
            <a:endParaRPr lang="en-US" sz="1450" dirty="0"/>
          </a:p>
        </p:txBody>
      </p:sp>
      <p:sp>
        <p:nvSpPr>
          <p:cNvPr id="37" name="Text 34"/>
          <p:cNvSpPr txBox="1"/>
          <p:nvPr/>
        </p:nvSpPr>
        <p:spPr>
          <a:xfrm>
            <a:off x="4526280" y="225856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aus der Impact-Tabelle werden die wirksamsten Handlungsfelder abgeleitet.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4160520" y="306324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4526280" y="297180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KI-Aktionspläne</a:t>
            </a:r>
            <a:endParaRPr lang="en-US" sz="1450" dirty="0"/>
          </a:p>
        </p:txBody>
      </p:sp>
      <p:sp>
        <p:nvSpPr>
          <p:cNvPr id="40" name="Text 37"/>
          <p:cNvSpPr txBox="1"/>
          <p:nvPr/>
        </p:nvSpPr>
        <p:spPr>
          <a:xfrm>
            <a:off x="4526280" y="331012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atwork Middle Layer und generativer KI – auf Basis von Ergebnissen, organisatorischem Kontext und Best Practices.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4160520" y="411480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526280" y="402336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Dives</a:t>
            </a:r>
            <a:endParaRPr lang="en-US" sz="1450" dirty="0"/>
          </a:p>
        </p:txBody>
      </p:sp>
      <p:sp>
        <p:nvSpPr>
          <p:cNvPr id="43" name="Text 40"/>
          <p:cNvSpPr txBox="1"/>
          <p:nvPr/>
        </p:nvSpPr>
        <p:spPr>
          <a:xfrm>
            <a:off x="4526280" y="436168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Ergänzende Umfragen je Dimension – gezielt dort, wo Handlungsbedarf besteht.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11880" cy="6858000"/>
          </a:xfrm>
          <a:prstGeom prst="rect">
            <a:avLst/>
          </a:prstGeom>
          <a:solidFill>
            <a:srgbClr val="F4F5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1234440" cy="3474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02920" y="10972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LAUNCH JOURNEY</a:t>
            </a:r>
            <a:endParaRPr lang="en-US" sz="950" dirty="0"/>
          </a:p>
        </p:txBody>
      </p:sp>
      <p:sp>
        <p:nvSpPr>
          <p:cNvPr id="5" name="Text 2"/>
          <p:cNvSpPr txBox="1"/>
          <p:nvPr/>
        </p:nvSpPr>
        <p:spPr>
          <a:xfrm>
            <a:off x="502920" y="1536192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VOR DER BEFRAGUNG</a:t>
            </a:r>
            <a:endParaRPr lang="en-US" sz="800" dirty="0"/>
          </a:p>
        </p:txBody>
      </p:sp>
      <p:sp>
        <p:nvSpPr>
          <p:cNvPr id="6" name="Shape 3"/>
          <p:cNvSpPr/>
          <p:nvPr/>
        </p:nvSpPr>
        <p:spPr>
          <a:xfrm>
            <a:off x="640080" y="2002536"/>
            <a:ext cx="0" cy="9144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93776" y="18653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93776" y="1865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18379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93776" y="23225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" y="23225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914400" y="22951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Setup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93776" y="2779776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937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2752344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Launch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02920" y="3438144"/>
            <a:ext cx="3063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NACH DER BEFRAGUNG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640080" y="3904488"/>
            <a:ext cx="0" cy="1828800"/>
          </a:xfrm>
          <a:prstGeom prst="line">
            <a:avLst/>
          </a:prstGeom>
          <a:noFill/>
          <a:ln w="19050">
            <a:solidFill>
              <a:srgbClr val="C2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93776" y="37673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93776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914400" y="37398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93776" y="42245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93776" y="4224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914400" y="41970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93776" y="46817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93776" y="4681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914400" y="46542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493776" y="5138928"/>
            <a:ext cx="292608" cy="29260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2C6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493776" y="5138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914400" y="51114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493776" y="5596128"/>
            <a:ext cx="292608" cy="292608"/>
          </a:xfrm>
          <a:prstGeom prst="ellipse">
            <a:avLst/>
          </a:prstGeom>
          <a:solidFill>
            <a:srgbClr val="0D25FF"/>
          </a:solidFill>
          <a:ln w="19050">
            <a:solidFill>
              <a:srgbClr val="0D25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493776" y="55961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2" name="Text 29"/>
          <p:cNvSpPr txBox="1"/>
          <p:nvPr/>
        </p:nvSpPr>
        <p:spPr>
          <a:xfrm>
            <a:off x="914400" y="5568696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160520" y="56692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IMPACT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160520" y="868680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sichtbar machen</a:t>
            </a:r>
            <a:endParaRPr lang="en-US" sz="2800" dirty="0"/>
          </a:p>
        </p:txBody>
      </p:sp>
      <p:sp>
        <p:nvSpPr>
          <p:cNvPr id="35" name="Shape 32"/>
          <p:cNvSpPr/>
          <p:nvPr/>
        </p:nvSpPr>
        <p:spPr>
          <a:xfrm>
            <a:off x="4160520" y="196596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4526280" y="187452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Verknüpfung mit HR-KPIs</a:t>
            </a:r>
            <a:endParaRPr lang="en-US" sz="1450" dirty="0"/>
          </a:p>
        </p:txBody>
      </p:sp>
      <p:sp>
        <p:nvSpPr>
          <p:cNvPr id="37" name="Text 34"/>
          <p:cNvSpPr txBox="1"/>
          <p:nvPr/>
        </p:nvSpPr>
        <p:spPr>
          <a:xfrm>
            <a:off x="4526280" y="221284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Umfrageergebnisse werden mit Fluktuation, Überstunden und Absenzen verbunden.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4160520" y="2926080"/>
            <a:ext cx="182880" cy="182880"/>
          </a:xfrm>
          <a:prstGeom prst="roundRect">
            <a:avLst>
              <a:gd name="adj" fmla="val 20000"/>
            </a:avLst>
          </a:prstGeom>
          <a:solidFill>
            <a:srgbClr val="0D25F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4526280" y="283464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Wirkung quantifiziert</a:t>
            </a:r>
            <a:endParaRPr lang="en-US" sz="1450" dirty="0"/>
          </a:p>
        </p:txBody>
      </p:sp>
      <p:sp>
        <p:nvSpPr>
          <p:cNvPr id="40" name="Text 37"/>
          <p:cNvSpPr txBox="1"/>
          <p:nvPr/>
        </p:nvSpPr>
        <p:spPr>
          <a:xfrm>
            <a:off x="4526280" y="3172968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atwork zeigt, wie sich HR-Massnahmen in CHF auf den Unternehmenserfolg auswirken.</a:t>
            </a:r>
            <a:endParaRPr lang="en-US" sz="1250" dirty="0"/>
          </a:p>
        </p:txBody>
      </p:sp>
      <p:sp>
        <p:nvSpPr>
          <p:cNvPr id="41" name="Shape 38"/>
          <p:cNvSpPr/>
          <p:nvPr/>
        </p:nvSpPr>
        <p:spPr>
          <a:xfrm>
            <a:off x="4160520" y="4160520"/>
            <a:ext cx="2407920" cy="1417320"/>
          </a:xfrm>
          <a:prstGeom prst="roundRect">
            <a:avLst>
              <a:gd name="adj" fmla="val 6452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4361688" y="42976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FLUKTUATION</a:t>
            </a:r>
            <a:endParaRPr lang="en-US" sz="950" dirty="0"/>
          </a:p>
        </p:txBody>
      </p:sp>
      <p:sp>
        <p:nvSpPr>
          <p:cNvPr id="43" name="Text 40"/>
          <p:cNvSpPr txBox="1"/>
          <p:nvPr/>
        </p:nvSpPr>
        <p:spPr>
          <a:xfrm>
            <a:off x="4343400" y="452628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2600" dirty="0"/>
          </a:p>
        </p:txBody>
      </p:sp>
      <p:sp>
        <p:nvSpPr>
          <p:cNvPr id="44" name="Text 41"/>
          <p:cNvSpPr txBox="1"/>
          <p:nvPr/>
        </p:nvSpPr>
        <p:spPr>
          <a:xfrm>
            <a:off x="4361688" y="49834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Jahr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4361688" y="5285232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CHF-Kosten / Jahr</a:t>
            </a:r>
            <a:endParaRPr lang="en-US" sz="950" dirty="0"/>
          </a:p>
        </p:txBody>
      </p:sp>
      <p:sp>
        <p:nvSpPr>
          <p:cNvPr id="46" name="Shape 43"/>
          <p:cNvSpPr/>
          <p:nvPr/>
        </p:nvSpPr>
        <p:spPr>
          <a:xfrm>
            <a:off x="6751320" y="4160520"/>
            <a:ext cx="2407920" cy="1417320"/>
          </a:xfrm>
          <a:prstGeom prst="roundRect">
            <a:avLst>
              <a:gd name="adj" fmla="val 6452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6952488" y="42976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ABSENZEN</a:t>
            </a:r>
            <a:endParaRPr lang="en-US" sz="950" dirty="0"/>
          </a:p>
        </p:txBody>
      </p:sp>
      <p:sp>
        <p:nvSpPr>
          <p:cNvPr id="48" name="Text 45"/>
          <p:cNvSpPr txBox="1"/>
          <p:nvPr/>
        </p:nvSpPr>
        <p:spPr>
          <a:xfrm>
            <a:off x="6934200" y="452628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Tage</a:t>
            </a:r>
            <a:endParaRPr lang="en-US" sz="2600" dirty="0"/>
          </a:p>
        </p:txBody>
      </p:sp>
      <p:sp>
        <p:nvSpPr>
          <p:cNvPr id="49" name="Text 46"/>
          <p:cNvSpPr txBox="1"/>
          <p:nvPr/>
        </p:nvSpPr>
        <p:spPr>
          <a:xfrm>
            <a:off x="6952488" y="49834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/ Jahr</a:t>
            </a:r>
            <a:endParaRPr lang="en-US" sz="1100" dirty="0"/>
          </a:p>
        </p:txBody>
      </p:sp>
      <p:sp>
        <p:nvSpPr>
          <p:cNvPr id="50" name="Text 47"/>
          <p:cNvSpPr txBox="1"/>
          <p:nvPr/>
        </p:nvSpPr>
        <p:spPr>
          <a:xfrm>
            <a:off x="6952488" y="5285232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CHF-Kosten / Jahr</a:t>
            </a:r>
            <a:endParaRPr lang="en-US" sz="950" dirty="0"/>
          </a:p>
        </p:txBody>
      </p:sp>
      <p:sp>
        <p:nvSpPr>
          <p:cNvPr id="51" name="Shape 48"/>
          <p:cNvSpPr/>
          <p:nvPr/>
        </p:nvSpPr>
        <p:spPr>
          <a:xfrm>
            <a:off x="9342120" y="4160520"/>
            <a:ext cx="2407920" cy="1417320"/>
          </a:xfrm>
          <a:prstGeom prst="roundRect">
            <a:avLst>
              <a:gd name="adj" fmla="val 6452"/>
            </a:avLst>
          </a:prstGeom>
          <a:solidFill>
            <a:srgbClr val="F4F5FF"/>
          </a:solidFill>
          <a:ln w="12700">
            <a:solidFill>
              <a:srgbClr val="E6E7F5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9543288" y="42976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ÜBERSTUNDEN</a:t>
            </a:r>
            <a:endParaRPr lang="en-US" sz="950" dirty="0"/>
          </a:p>
        </p:txBody>
      </p:sp>
      <p:sp>
        <p:nvSpPr>
          <p:cNvPr id="53" name="Text 50"/>
          <p:cNvSpPr txBox="1"/>
          <p:nvPr/>
        </p:nvSpPr>
        <p:spPr>
          <a:xfrm>
            <a:off x="9525000" y="4526280"/>
            <a:ext cx="213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Std.</a:t>
            </a:r>
            <a:endParaRPr lang="en-US" sz="2600" dirty="0"/>
          </a:p>
        </p:txBody>
      </p:sp>
      <p:sp>
        <p:nvSpPr>
          <p:cNvPr id="54" name="Text 51"/>
          <p:cNvSpPr txBox="1"/>
          <p:nvPr/>
        </p:nvSpPr>
        <p:spPr>
          <a:xfrm>
            <a:off x="9543288" y="4983480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/ Monat</a:t>
            </a:r>
            <a:endParaRPr lang="en-US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9543288" y="5285232"/>
            <a:ext cx="213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D2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CHF-Kosten / Jahr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417320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you at work.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3886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7C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People Insights to Business Impact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4389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2C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 buchen  ·  support.atwork.ai/meetings/pjansen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2026-09-11T07:43:46Z</dcterms:created>
  <dcterms:modified xsi:type="dcterms:W3CDTF">2026-09-11T07:43:46Z</dcterms:modified>
</cp:coreProperties>
</file>